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62" r:id="rId15"/>
    <p:sldId id="257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2EAD0F-77A0-839A-345B-B0995AF0D8CB}" v="134" dt="2020-04-15T22:47:00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1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4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64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56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034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48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02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222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469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8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87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91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gsagrant@ucr.edu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sa.ucr.edu/ct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0CBD053-6CC4-2FCD-6E32-51868BA6F66A}"/>
              </a:ext>
            </a:extLst>
          </p:cNvPr>
          <p:cNvSpPr txBox="1"/>
          <p:nvPr/>
        </p:nvSpPr>
        <p:spPr>
          <a:xfrm>
            <a:off x="1085192" y="1287746"/>
            <a:ext cx="79353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1600" dirty="0" err="1"/>
              <a:t>Financially</a:t>
            </a:r>
            <a:r>
              <a:rPr lang="es-US" sz="1600" dirty="0"/>
              <a:t> </a:t>
            </a:r>
            <a:r>
              <a:rPr lang="es-US" sz="1600" dirty="0" err="1"/>
              <a:t>support</a:t>
            </a:r>
            <a:r>
              <a:rPr lang="es-US" sz="1600" dirty="0"/>
              <a:t> a </a:t>
            </a:r>
            <a:r>
              <a:rPr lang="es-US" sz="1600" dirty="0" err="1"/>
              <a:t>graduate</a:t>
            </a:r>
            <a:r>
              <a:rPr lang="es-US" sz="1600" dirty="0"/>
              <a:t> </a:t>
            </a:r>
            <a:r>
              <a:rPr lang="es-US" sz="1600" dirty="0" err="1"/>
              <a:t>student</a:t>
            </a:r>
            <a:r>
              <a:rPr lang="es-US" sz="1600" dirty="0"/>
              <a:t> </a:t>
            </a:r>
            <a:r>
              <a:rPr lang="es-US" sz="1600" dirty="0" err="1"/>
              <a:t>to</a:t>
            </a:r>
            <a:r>
              <a:rPr lang="es-US" sz="1600" dirty="0"/>
              <a:t> </a:t>
            </a:r>
            <a:r>
              <a:rPr lang="es-US" sz="1600" dirty="0" err="1"/>
              <a:t>attend</a:t>
            </a:r>
            <a:r>
              <a:rPr lang="es-US" sz="1600" dirty="0"/>
              <a:t> </a:t>
            </a:r>
            <a:r>
              <a:rPr lang="es-US" sz="1600" b="1" dirty="0" err="1">
                <a:solidFill>
                  <a:schemeClr val="accent1"/>
                </a:solidFill>
              </a:rPr>
              <a:t>conferences</a:t>
            </a:r>
            <a:r>
              <a:rPr lang="es-US" sz="1600" dirty="0"/>
              <a:t>, </a:t>
            </a:r>
            <a:r>
              <a:rPr lang="es-US" sz="1600" dirty="0" err="1"/>
              <a:t>through</a:t>
            </a:r>
            <a:r>
              <a:rPr lang="es-US" sz="1600" dirty="0"/>
              <a:t> a </a:t>
            </a:r>
            <a:r>
              <a:rPr lang="es-US" sz="1600" dirty="0" err="1"/>
              <a:t>refund</a:t>
            </a:r>
            <a:r>
              <a:rPr lang="es-US" sz="1600" dirty="0"/>
              <a:t>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1885DC3-A6B5-176E-8CAB-E764F6F52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75" y="68852"/>
            <a:ext cx="7392962" cy="120246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9ED55B3-E855-8767-9B06-541601DE561F}"/>
              </a:ext>
            </a:extLst>
          </p:cNvPr>
          <p:cNvSpPr txBox="1"/>
          <p:nvPr/>
        </p:nvSpPr>
        <p:spPr>
          <a:xfrm>
            <a:off x="4272451" y="1746303"/>
            <a:ext cx="4587765" cy="20313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US" dirty="0" err="1"/>
              <a:t>Allowable</a:t>
            </a:r>
            <a:r>
              <a:rPr lang="es-US" dirty="0"/>
              <a:t> </a:t>
            </a:r>
            <a:r>
              <a:rPr lang="es-US" dirty="0" err="1"/>
              <a:t>types</a:t>
            </a:r>
            <a:r>
              <a:rPr lang="es-US" dirty="0"/>
              <a:t> </a:t>
            </a:r>
            <a:r>
              <a:rPr lang="es-US" dirty="0" err="1"/>
              <a:t>of</a:t>
            </a:r>
            <a:r>
              <a:rPr lang="es-US" dirty="0"/>
              <a:t> expenses: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dirty="0" err="1"/>
              <a:t>Airfare</a:t>
            </a:r>
            <a:endParaRPr lang="es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dirty="0" err="1"/>
              <a:t>Mileage</a:t>
            </a:r>
            <a:r>
              <a:rPr lang="es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dirty="0" err="1"/>
              <a:t>Checked</a:t>
            </a:r>
            <a:r>
              <a:rPr lang="es-US" dirty="0"/>
              <a:t> </a:t>
            </a:r>
            <a:r>
              <a:rPr lang="es-US" dirty="0" err="1"/>
              <a:t>baggage</a:t>
            </a:r>
            <a:r>
              <a:rPr lang="es-US" dirty="0"/>
              <a:t> fees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dirty="0" err="1"/>
              <a:t>Shuttles</a:t>
            </a:r>
            <a:r>
              <a:rPr lang="es-US" dirty="0"/>
              <a:t>, taxis, parking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dirty="0" err="1"/>
              <a:t>Lodging</a:t>
            </a:r>
            <a:endParaRPr lang="es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dirty="0" err="1"/>
              <a:t>Registration</a:t>
            </a:r>
            <a:endParaRPr lang="es-U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58F988E-0269-DF82-6D21-B4DA5D4FCF69}"/>
              </a:ext>
            </a:extLst>
          </p:cNvPr>
          <p:cNvSpPr txBox="1"/>
          <p:nvPr/>
        </p:nvSpPr>
        <p:spPr>
          <a:xfrm>
            <a:off x="283784" y="1733848"/>
            <a:ext cx="3673366" cy="20313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US" dirty="0"/>
              <a:t>CTG </a:t>
            </a:r>
            <a:r>
              <a:rPr lang="es-US" b="1" dirty="0" err="1">
                <a:solidFill>
                  <a:srgbClr val="FF0000"/>
                </a:solidFill>
              </a:rPr>
              <a:t>does</a:t>
            </a:r>
            <a:r>
              <a:rPr lang="es-US" b="1" dirty="0">
                <a:solidFill>
                  <a:srgbClr val="FF0000"/>
                </a:solidFill>
              </a:rPr>
              <a:t> </a:t>
            </a:r>
            <a:r>
              <a:rPr lang="es-US" b="1" dirty="0" err="1">
                <a:solidFill>
                  <a:srgbClr val="FF0000"/>
                </a:solidFill>
              </a:rPr>
              <a:t>not</a:t>
            </a:r>
            <a:r>
              <a:rPr lang="es-US" b="1" dirty="0">
                <a:solidFill>
                  <a:srgbClr val="FF0000"/>
                </a:solidFill>
              </a:rPr>
              <a:t> </a:t>
            </a:r>
            <a:r>
              <a:rPr lang="es-US" dirty="0" err="1"/>
              <a:t>cover</a:t>
            </a:r>
            <a:r>
              <a:rPr lang="es-US" dirty="0"/>
              <a:t> expenses: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dirty="0"/>
              <a:t>Debates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dirty="0" err="1"/>
              <a:t>Retreats</a:t>
            </a:r>
            <a:endParaRPr lang="es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b="1" dirty="0"/>
              <a:t>Workshops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dirty="0"/>
              <a:t>Summer </a:t>
            </a:r>
            <a:r>
              <a:rPr lang="es-US" dirty="0" err="1"/>
              <a:t>schools</a:t>
            </a:r>
            <a:endParaRPr lang="es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dirty="0" err="1"/>
              <a:t>Any</a:t>
            </a:r>
            <a:r>
              <a:rPr lang="es-US" dirty="0"/>
              <a:t> </a:t>
            </a:r>
            <a:r>
              <a:rPr lang="es-US" dirty="0" err="1"/>
              <a:t>tuition-based</a:t>
            </a:r>
            <a:r>
              <a:rPr lang="es-US" dirty="0"/>
              <a:t> </a:t>
            </a:r>
            <a:r>
              <a:rPr lang="es-US" dirty="0" err="1"/>
              <a:t>events</a:t>
            </a:r>
            <a:endParaRPr lang="es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dirty="0" err="1"/>
              <a:t>Conferences</a:t>
            </a:r>
            <a:r>
              <a:rPr lang="es-US" dirty="0"/>
              <a:t> </a:t>
            </a:r>
            <a:r>
              <a:rPr lang="es-US" dirty="0" err="1"/>
              <a:t>occurring</a:t>
            </a:r>
            <a:r>
              <a:rPr lang="es-US" dirty="0"/>
              <a:t> at UCR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881FE30-188A-EB7E-24A6-C8E269B6D5B6}"/>
              </a:ext>
            </a:extLst>
          </p:cNvPr>
          <p:cNvSpPr txBox="1"/>
          <p:nvPr/>
        </p:nvSpPr>
        <p:spPr>
          <a:xfrm>
            <a:off x="1179783" y="3852468"/>
            <a:ext cx="6185337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US" dirty="0"/>
              <a:t>GSA </a:t>
            </a:r>
            <a:r>
              <a:rPr lang="es-US" dirty="0" err="1"/>
              <a:t>will</a:t>
            </a:r>
            <a:r>
              <a:rPr lang="es-US" dirty="0"/>
              <a:t> </a:t>
            </a:r>
            <a:r>
              <a:rPr lang="es-US" dirty="0" err="1"/>
              <a:t>reimburse</a:t>
            </a:r>
            <a:r>
              <a:rPr lang="es-US" dirty="0"/>
              <a:t> expenses </a:t>
            </a:r>
            <a:r>
              <a:rPr lang="es-US" b="1" dirty="0" err="1"/>
              <a:t>for</a:t>
            </a:r>
            <a:r>
              <a:rPr lang="es-US" b="1" dirty="0"/>
              <a:t> </a:t>
            </a:r>
            <a:r>
              <a:rPr lang="es-US" b="1" dirty="0" err="1"/>
              <a:t>the</a:t>
            </a:r>
            <a:r>
              <a:rPr lang="es-US" b="1" dirty="0"/>
              <a:t> </a:t>
            </a:r>
            <a:r>
              <a:rPr lang="es-US" b="1" dirty="0" err="1"/>
              <a:t>duration</a:t>
            </a:r>
            <a:r>
              <a:rPr lang="es-US" b="1" dirty="0"/>
              <a:t> </a:t>
            </a:r>
            <a:r>
              <a:rPr lang="es-US" b="1" dirty="0" err="1"/>
              <a:t>of</a:t>
            </a:r>
            <a:r>
              <a:rPr lang="es-US" b="1" dirty="0"/>
              <a:t> </a:t>
            </a:r>
            <a:r>
              <a:rPr lang="es-US" b="1" dirty="0" err="1"/>
              <a:t>the</a:t>
            </a:r>
            <a:r>
              <a:rPr lang="es-US" b="1" dirty="0"/>
              <a:t> </a:t>
            </a:r>
            <a:r>
              <a:rPr lang="es-US" b="1" dirty="0" err="1"/>
              <a:t>conference</a:t>
            </a:r>
            <a:endParaRPr lang="es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dirty="0"/>
              <a:t>Plus 1 </a:t>
            </a:r>
            <a:r>
              <a:rPr lang="es-US" dirty="0" err="1"/>
              <a:t>day</a:t>
            </a:r>
            <a:r>
              <a:rPr lang="es-US" dirty="0"/>
              <a:t> </a:t>
            </a:r>
            <a:r>
              <a:rPr lang="es-US" dirty="0" err="1"/>
              <a:t>before</a:t>
            </a:r>
            <a:r>
              <a:rPr lang="es-US" dirty="0"/>
              <a:t> and 1 </a:t>
            </a:r>
            <a:r>
              <a:rPr lang="es-US" dirty="0" err="1"/>
              <a:t>day</a:t>
            </a:r>
            <a:r>
              <a:rPr lang="es-US" dirty="0"/>
              <a:t> after </a:t>
            </a:r>
            <a:r>
              <a:rPr lang="es-US" dirty="0" err="1"/>
              <a:t>the</a:t>
            </a:r>
            <a:r>
              <a:rPr lang="es-US" dirty="0"/>
              <a:t> </a:t>
            </a:r>
            <a:r>
              <a:rPr lang="es-US" dirty="0" err="1"/>
              <a:t>conference</a:t>
            </a:r>
            <a:r>
              <a:rPr lang="es-US" dirty="0"/>
              <a:t>. (</a:t>
            </a:r>
            <a:r>
              <a:rPr lang="es-US" dirty="0" err="1"/>
              <a:t>west</a:t>
            </a:r>
            <a:r>
              <a:rPr lang="es-US" dirty="0"/>
              <a:t> and continental)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dirty="0"/>
              <a:t>Plus 2 </a:t>
            </a:r>
            <a:r>
              <a:rPr lang="es-US" dirty="0" err="1"/>
              <a:t>days</a:t>
            </a:r>
            <a:r>
              <a:rPr lang="es-US" dirty="0"/>
              <a:t> </a:t>
            </a:r>
            <a:r>
              <a:rPr lang="es-US" dirty="0" err="1"/>
              <a:t>before</a:t>
            </a:r>
            <a:r>
              <a:rPr lang="es-US" dirty="0"/>
              <a:t> and 2 </a:t>
            </a:r>
            <a:r>
              <a:rPr lang="es-US" dirty="0" err="1"/>
              <a:t>days</a:t>
            </a:r>
            <a:r>
              <a:rPr lang="es-US" dirty="0"/>
              <a:t> after </a:t>
            </a:r>
            <a:r>
              <a:rPr lang="es-US" dirty="0" err="1"/>
              <a:t>the</a:t>
            </a:r>
            <a:r>
              <a:rPr lang="es-US" dirty="0"/>
              <a:t> </a:t>
            </a:r>
            <a:r>
              <a:rPr lang="es-US" dirty="0" err="1"/>
              <a:t>conference</a:t>
            </a:r>
            <a:r>
              <a:rPr lang="es-US" dirty="0"/>
              <a:t> (</a:t>
            </a:r>
            <a:r>
              <a:rPr lang="es-US" dirty="0" err="1"/>
              <a:t>international</a:t>
            </a:r>
            <a:r>
              <a:rPr lang="es-US" dirty="0"/>
              <a:t> </a:t>
            </a:r>
            <a:r>
              <a:rPr lang="es-US" dirty="0" err="1"/>
              <a:t>trips</a:t>
            </a:r>
            <a:r>
              <a:rPr lang="es-US" dirty="0"/>
              <a:t>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C237BCA-DB1D-7988-B227-0BC9CD3EB3B3}"/>
              </a:ext>
            </a:extLst>
          </p:cNvPr>
          <p:cNvSpPr txBox="1"/>
          <p:nvPr/>
        </p:nvSpPr>
        <p:spPr>
          <a:xfrm>
            <a:off x="1179783" y="5431497"/>
            <a:ext cx="618533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US" dirty="0" err="1"/>
              <a:t>The</a:t>
            </a:r>
            <a:r>
              <a:rPr lang="es-US" dirty="0"/>
              <a:t> </a:t>
            </a:r>
            <a:r>
              <a:rPr lang="es-US" dirty="0" err="1"/>
              <a:t>reimbursement</a:t>
            </a:r>
            <a:r>
              <a:rPr lang="es-US" dirty="0"/>
              <a:t> </a:t>
            </a:r>
            <a:r>
              <a:rPr lang="es-US" dirty="0" err="1"/>
              <a:t>is</a:t>
            </a:r>
            <a:r>
              <a:rPr lang="es-US" dirty="0"/>
              <a:t> individual and personal, </a:t>
            </a:r>
            <a:r>
              <a:rPr lang="es-US" b="1" dirty="0" err="1">
                <a:solidFill>
                  <a:srgbClr val="FF0000"/>
                </a:solidFill>
              </a:rPr>
              <a:t>it</a:t>
            </a:r>
            <a:r>
              <a:rPr lang="es-US" b="1" dirty="0">
                <a:solidFill>
                  <a:srgbClr val="FF0000"/>
                </a:solidFill>
              </a:rPr>
              <a:t> </a:t>
            </a:r>
            <a:r>
              <a:rPr lang="es-US" b="1" dirty="0" err="1">
                <a:solidFill>
                  <a:srgbClr val="FF0000"/>
                </a:solidFill>
              </a:rPr>
              <a:t>cannot</a:t>
            </a:r>
            <a:r>
              <a:rPr lang="es-US" b="1" dirty="0">
                <a:solidFill>
                  <a:srgbClr val="FF0000"/>
                </a:solidFill>
              </a:rPr>
              <a:t> be </a:t>
            </a:r>
            <a:r>
              <a:rPr lang="es-US" b="1" dirty="0" err="1">
                <a:solidFill>
                  <a:srgbClr val="FF0000"/>
                </a:solidFill>
              </a:rPr>
              <a:t>split</a:t>
            </a:r>
            <a:r>
              <a:rPr lang="es-US" b="1" dirty="0">
                <a:solidFill>
                  <a:srgbClr val="FF0000"/>
                </a:solidFill>
              </a:rPr>
              <a:t> </a:t>
            </a:r>
            <a:r>
              <a:rPr lang="es-US" dirty="0" err="1"/>
              <a:t>among</a:t>
            </a:r>
            <a:r>
              <a:rPr lang="es-US" dirty="0"/>
              <a:t> </a:t>
            </a:r>
            <a:r>
              <a:rPr lang="es-US" dirty="0" err="1"/>
              <a:t>several</a:t>
            </a:r>
            <a:r>
              <a:rPr lang="es-US" dirty="0"/>
              <a:t> </a:t>
            </a:r>
            <a:r>
              <a:rPr lang="es-US" dirty="0" err="1"/>
              <a:t>people</a:t>
            </a:r>
            <a:r>
              <a:rPr lang="es-US" dirty="0"/>
              <a:t> and </a:t>
            </a:r>
            <a:r>
              <a:rPr lang="es-US" dirty="0" err="1"/>
              <a:t>costs</a:t>
            </a:r>
            <a:r>
              <a:rPr lang="es-US" dirty="0"/>
              <a:t> </a:t>
            </a:r>
            <a:r>
              <a:rPr lang="es-US" dirty="0" err="1"/>
              <a:t>made</a:t>
            </a:r>
            <a:r>
              <a:rPr lang="es-US" dirty="0"/>
              <a:t> </a:t>
            </a:r>
            <a:r>
              <a:rPr lang="es-US" dirty="0" err="1"/>
              <a:t>by</a:t>
            </a:r>
            <a:r>
              <a:rPr lang="es-US" dirty="0"/>
              <a:t> </a:t>
            </a:r>
            <a:r>
              <a:rPr lang="es-US" dirty="0" err="1"/>
              <a:t>third</a:t>
            </a:r>
            <a:r>
              <a:rPr lang="es-US" dirty="0"/>
              <a:t> </a:t>
            </a:r>
            <a:r>
              <a:rPr lang="es-US" dirty="0" err="1"/>
              <a:t>parties</a:t>
            </a:r>
            <a:r>
              <a:rPr lang="es-US" dirty="0"/>
              <a:t> are </a:t>
            </a:r>
            <a:r>
              <a:rPr lang="es-US" dirty="0" err="1"/>
              <a:t>not</a:t>
            </a:r>
            <a:r>
              <a:rPr lang="es-US" dirty="0"/>
              <a:t> </a:t>
            </a:r>
            <a:r>
              <a:rPr lang="es-US" dirty="0" err="1"/>
              <a:t>accepted</a:t>
            </a:r>
            <a:r>
              <a:rPr lang="es-US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E615C5B-91FE-32D0-0D90-48EA390B82A3}"/>
              </a:ext>
            </a:extLst>
          </p:cNvPr>
          <p:cNvSpPr txBox="1"/>
          <p:nvPr/>
        </p:nvSpPr>
        <p:spPr>
          <a:xfrm>
            <a:off x="7616142" y="61461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6874CE2-B7EC-53E6-3943-C9238F488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231" y="114300"/>
            <a:ext cx="5531537" cy="6629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ángulo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72EF064-292D-14E5-B20E-4D32BB6020D4}"/>
              </a:ext>
            </a:extLst>
          </p:cNvPr>
          <p:cNvSpPr/>
          <p:nvPr/>
        </p:nvSpPr>
        <p:spPr>
          <a:xfrm>
            <a:off x="1236844" y="3544851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  <a:endParaRPr lang="es-MX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172AD79-C637-5E52-EC18-5D299A6106F0}"/>
              </a:ext>
            </a:extLst>
          </p:cNvPr>
          <p:cNvSpPr/>
          <p:nvPr/>
        </p:nvSpPr>
        <p:spPr>
          <a:xfrm>
            <a:off x="1246360" y="504478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19087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28A53B1-D07F-C214-BAFA-E521E5763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35" y="126641"/>
            <a:ext cx="6365769" cy="29424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F570801-BCDE-5EC3-2E82-A3D17EBD0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012" y="3206416"/>
            <a:ext cx="5905554" cy="35859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Anillo 3">
            <a:extLst>
              <a:ext uri="{FF2B5EF4-FFF2-40B4-BE49-F238E27FC236}">
                <a16:creationId xmlns:a16="http://schemas.microsoft.com/office/drawing/2014/main" id="{15647F7F-4AF1-95DF-EBB9-2FD023680BA3}"/>
              </a:ext>
            </a:extLst>
          </p:cNvPr>
          <p:cNvSpPr/>
          <p:nvPr/>
        </p:nvSpPr>
        <p:spPr>
          <a:xfrm>
            <a:off x="5534526" y="2238484"/>
            <a:ext cx="962526" cy="445168"/>
          </a:xfrm>
          <a:prstGeom prst="donut">
            <a:avLst>
              <a:gd name="adj" fmla="val 64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>
              <a:solidFill>
                <a:schemeClr val="tx1"/>
              </a:solidFill>
            </a:endParaRPr>
          </a:p>
        </p:txBody>
      </p:sp>
      <p:sp>
        <p:nvSpPr>
          <p:cNvPr id="5" name="Anillo 4">
            <a:extLst>
              <a:ext uri="{FF2B5EF4-FFF2-40B4-BE49-F238E27FC236}">
                <a16:creationId xmlns:a16="http://schemas.microsoft.com/office/drawing/2014/main" id="{A2F8FB1D-1318-2854-7A24-E9306C4655CA}"/>
              </a:ext>
            </a:extLst>
          </p:cNvPr>
          <p:cNvSpPr/>
          <p:nvPr/>
        </p:nvSpPr>
        <p:spPr>
          <a:xfrm>
            <a:off x="10527632" y="3206416"/>
            <a:ext cx="962526" cy="445168"/>
          </a:xfrm>
          <a:prstGeom prst="donut">
            <a:avLst>
              <a:gd name="adj" fmla="val 64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>
              <a:solidFill>
                <a:schemeClr val="tx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92E0600-BB91-3242-45F4-9BF6F0B7BA65}"/>
              </a:ext>
            </a:extLst>
          </p:cNvPr>
          <p:cNvSpPr/>
          <p:nvPr/>
        </p:nvSpPr>
        <p:spPr>
          <a:xfrm>
            <a:off x="412170" y="5598241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66416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6B08B7B-5ECF-CF99-4862-18F251F46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95" y="125875"/>
            <a:ext cx="5531537" cy="6629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ángulo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4D69E92-BCCD-27AE-1899-5B0E7A38D968}"/>
              </a:ext>
            </a:extLst>
          </p:cNvPr>
          <p:cNvSpPr/>
          <p:nvPr/>
        </p:nvSpPr>
        <p:spPr>
          <a:xfrm>
            <a:off x="1" y="3617159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  <a:endParaRPr lang="es-MX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F7F6241-7570-2B34-ED61-0FEFD0743A63}"/>
              </a:ext>
            </a:extLst>
          </p:cNvPr>
          <p:cNvSpPr/>
          <p:nvPr/>
        </p:nvSpPr>
        <p:spPr>
          <a:xfrm>
            <a:off x="0" y="508789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</a:p>
        </p:txBody>
      </p:sp>
      <p:pic>
        <p:nvPicPr>
          <p:cNvPr id="5" name="Picture 4" descr="Medico Medlife GIF by Grupo CTO Medicina">
            <a:extLst>
              <a:ext uri="{FF2B5EF4-FFF2-40B4-BE49-F238E27FC236}">
                <a16:creationId xmlns:a16="http://schemas.microsoft.com/office/drawing/2014/main" id="{3CF7084E-29FD-52CB-FDEC-177904C5E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18392" y="1384717"/>
            <a:ext cx="1418389" cy="141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ADFFE06-9081-A54A-8E8D-DDA4FC19C518}"/>
              </a:ext>
            </a:extLst>
          </p:cNvPr>
          <p:cNvSpPr/>
          <p:nvPr/>
        </p:nvSpPr>
        <p:spPr>
          <a:xfrm rot="1871246">
            <a:off x="6124672" y="1235162"/>
            <a:ext cx="261199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Draft mode</a:t>
            </a:r>
            <a:endParaRPr lang="es-MX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95CECFF-65E5-5558-7111-D5968298163E}"/>
              </a:ext>
            </a:extLst>
          </p:cNvPr>
          <p:cNvSpPr/>
          <p:nvPr/>
        </p:nvSpPr>
        <p:spPr>
          <a:xfrm>
            <a:off x="4926137" y="3134456"/>
            <a:ext cx="33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Submited</a:t>
            </a:r>
            <a:endParaRPr lang="es-MX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7A4FF81-A7AA-2299-C7DC-274B951EBB24}"/>
              </a:ext>
            </a:extLst>
          </p:cNvPr>
          <p:cNvSpPr/>
          <p:nvPr/>
        </p:nvSpPr>
        <p:spPr>
          <a:xfrm>
            <a:off x="6026438" y="251724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  <a:endParaRPr lang="es-MX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9117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62C5626-7BF4-F2FD-7F11-8C3766BFE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49" y="966722"/>
            <a:ext cx="6695089" cy="34545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A4D17D4-7491-566B-9D35-9EF0C8210686}"/>
              </a:ext>
            </a:extLst>
          </p:cNvPr>
          <p:cNvSpPr/>
          <p:nvPr/>
        </p:nvSpPr>
        <p:spPr>
          <a:xfrm>
            <a:off x="-340532" y="-1748"/>
            <a:ext cx="10071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Submited email confirmation</a:t>
            </a:r>
            <a:endParaRPr lang="es-MX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Anillo 3">
            <a:extLst>
              <a:ext uri="{FF2B5EF4-FFF2-40B4-BE49-F238E27FC236}">
                <a16:creationId xmlns:a16="http://schemas.microsoft.com/office/drawing/2014/main" id="{CFAF7956-09E1-A417-D099-A64F4D7A1BFB}"/>
              </a:ext>
            </a:extLst>
          </p:cNvPr>
          <p:cNvSpPr/>
          <p:nvPr/>
        </p:nvSpPr>
        <p:spPr>
          <a:xfrm>
            <a:off x="436594" y="867894"/>
            <a:ext cx="4913171" cy="445168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>
              <a:solidFill>
                <a:schemeClr val="tx1"/>
              </a:solidFill>
            </a:endParaRPr>
          </a:p>
        </p:txBody>
      </p:sp>
      <p:sp>
        <p:nvSpPr>
          <p:cNvPr id="5" name="Anillo 4">
            <a:extLst>
              <a:ext uri="{FF2B5EF4-FFF2-40B4-BE49-F238E27FC236}">
                <a16:creationId xmlns:a16="http://schemas.microsoft.com/office/drawing/2014/main" id="{FBA65CE9-E97F-C252-8B89-69382E8D2C2F}"/>
              </a:ext>
            </a:extLst>
          </p:cNvPr>
          <p:cNvSpPr/>
          <p:nvPr/>
        </p:nvSpPr>
        <p:spPr>
          <a:xfrm>
            <a:off x="363021" y="1189306"/>
            <a:ext cx="2233033" cy="445168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>
              <a:solidFill>
                <a:schemeClr val="tx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106CA79-C1D8-D219-56A8-35A71780B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580" y="3429000"/>
            <a:ext cx="7289420" cy="33431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Anillo 6">
            <a:extLst>
              <a:ext uri="{FF2B5EF4-FFF2-40B4-BE49-F238E27FC236}">
                <a16:creationId xmlns:a16="http://schemas.microsoft.com/office/drawing/2014/main" id="{9E97168C-73AC-DFF0-D24B-84729ED3583D}"/>
              </a:ext>
            </a:extLst>
          </p:cNvPr>
          <p:cNvSpPr/>
          <p:nvPr/>
        </p:nvSpPr>
        <p:spPr>
          <a:xfrm>
            <a:off x="3599793" y="5574130"/>
            <a:ext cx="1965977" cy="1136752"/>
          </a:xfrm>
          <a:prstGeom prst="donut">
            <a:avLst>
              <a:gd name="adj" fmla="val 183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4D08AFF-995C-56A3-9BF7-C879F8A48DCB}"/>
              </a:ext>
            </a:extLst>
          </p:cNvPr>
          <p:cNvSpPr txBox="1"/>
          <p:nvPr/>
        </p:nvSpPr>
        <p:spPr>
          <a:xfrm>
            <a:off x="5565770" y="5957840"/>
            <a:ext cx="212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/>
              <a:t>CTG Expense </a:t>
            </a:r>
            <a:r>
              <a:rPr lang="es-US" dirty="0" err="1"/>
              <a:t>Form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430502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CC7BA33D-B9DB-7CF1-A929-BED57E5D42DB}"/>
              </a:ext>
            </a:extLst>
          </p:cNvPr>
          <p:cNvSpPr txBox="1"/>
          <p:nvPr/>
        </p:nvSpPr>
        <p:spPr>
          <a:xfrm>
            <a:off x="-183000" y="647227"/>
            <a:ext cx="9510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US" sz="9600" b="1" i="0" dirty="0">
                <a:solidFill>
                  <a:srgbClr val="0A0E7F"/>
                </a:solidFill>
                <a:effectLst/>
                <a:latin typeface="Fira Sans" panose="020F0502020204030204" pitchFamily="34" charset="0"/>
              </a:rPr>
              <a:t>Step </a:t>
            </a:r>
            <a:r>
              <a:rPr lang="es-US" sz="9600" b="1" i="0" dirty="0" err="1">
                <a:solidFill>
                  <a:srgbClr val="0A0E7F"/>
                </a:solidFill>
                <a:effectLst/>
                <a:latin typeface="Fira Sans" panose="020F0502020204030204" pitchFamily="34" charset="0"/>
              </a:rPr>
              <a:t>two</a:t>
            </a:r>
            <a:r>
              <a:rPr lang="es-US" sz="9600" b="1" i="0" dirty="0">
                <a:solidFill>
                  <a:srgbClr val="0A0E7F"/>
                </a:solidFill>
                <a:effectLst/>
                <a:latin typeface="Fira Sans" panose="020F0502020204030204" pitchFamily="34" charset="0"/>
              </a:rPr>
              <a:t> </a:t>
            </a:r>
          </a:p>
          <a:p>
            <a:pPr algn="ctr"/>
            <a:r>
              <a:rPr lang="es-US" sz="9600" b="1" i="0" dirty="0">
                <a:solidFill>
                  <a:srgbClr val="0A0E7F"/>
                </a:solidFill>
                <a:effectLst/>
                <a:latin typeface="Fira Sans" panose="020F0502020204030204" pitchFamily="34" charset="0"/>
              </a:rPr>
              <a:t>(post </a:t>
            </a:r>
            <a:r>
              <a:rPr lang="es-US" sz="9600" b="1" i="0" dirty="0" err="1">
                <a:solidFill>
                  <a:srgbClr val="0A0E7F"/>
                </a:solidFill>
                <a:effectLst/>
                <a:latin typeface="Fira Sans" panose="020F0502020204030204" pitchFamily="34" charset="0"/>
              </a:rPr>
              <a:t>conference</a:t>
            </a:r>
            <a:r>
              <a:rPr lang="es-US" sz="9600" b="1" i="0" dirty="0">
                <a:solidFill>
                  <a:srgbClr val="0A0E7F"/>
                </a:solidFill>
                <a:effectLst/>
                <a:latin typeface="Fira Sans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7963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E3F13721-951B-9C72-4A73-BF63CAACDAB8}"/>
              </a:ext>
            </a:extLst>
          </p:cNvPr>
          <p:cNvSpPr txBox="1"/>
          <p:nvPr/>
        </p:nvSpPr>
        <p:spPr>
          <a:xfrm>
            <a:off x="259033" y="2271728"/>
            <a:ext cx="8676624" cy="3373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US" dirty="0" err="1"/>
              <a:t>Items</a:t>
            </a:r>
            <a:r>
              <a:rPr lang="es-US" dirty="0"/>
              <a:t> </a:t>
            </a:r>
            <a:r>
              <a:rPr lang="es-US" dirty="0" err="1"/>
              <a:t>to</a:t>
            </a:r>
            <a:r>
              <a:rPr lang="es-US" dirty="0"/>
              <a:t> be </a:t>
            </a:r>
            <a:r>
              <a:rPr lang="es-US" dirty="0" err="1"/>
              <a:t>submitted</a:t>
            </a:r>
            <a:r>
              <a:rPr lang="es-US" dirty="0"/>
              <a:t> after </a:t>
            </a:r>
            <a:r>
              <a:rPr lang="es-US" dirty="0" err="1"/>
              <a:t>the</a:t>
            </a:r>
            <a:r>
              <a:rPr lang="es-US" dirty="0"/>
              <a:t> </a:t>
            </a:r>
            <a:r>
              <a:rPr lang="es-US" dirty="0" err="1"/>
              <a:t>conference</a:t>
            </a:r>
            <a:r>
              <a:rPr lang="es-US" dirty="0"/>
              <a:t>:</a:t>
            </a:r>
          </a:p>
          <a:p>
            <a:pPr>
              <a:lnSpc>
                <a:spcPct val="150000"/>
              </a:lnSpc>
            </a:pPr>
            <a:r>
              <a:rPr lang="es-US" dirty="0" err="1"/>
              <a:t>All</a:t>
            </a:r>
            <a:r>
              <a:rPr lang="es-US" dirty="0"/>
              <a:t> </a:t>
            </a:r>
            <a:r>
              <a:rPr lang="es-US" dirty="0" err="1"/>
              <a:t>documents</a:t>
            </a:r>
            <a:r>
              <a:rPr lang="es-US" dirty="0"/>
              <a:t> </a:t>
            </a:r>
            <a:r>
              <a:rPr lang="es-US" dirty="0" err="1"/>
              <a:t>must</a:t>
            </a:r>
            <a:r>
              <a:rPr lang="es-US" dirty="0"/>
              <a:t> be </a:t>
            </a:r>
            <a:r>
              <a:rPr lang="es-US" dirty="0" err="1"/>
              <a:t>sent</a:t>
            </a:r>
            <a:r>
              <a:rPr lang="es-US" dirty="0"/>
              <a:t> </a:t>
            </a:r>
            <a:r>
              <a:rPr lang="es-US" dirty="0" err="1"/>
              <a:t>to</a:t>
            </a:r>
            <a:r>
              <a:rPr lang="es-US" dirty="0"/>
              <a:t>: </a:t>
            </a:r>
            <a:r>
              <a:rPr lang="es-US" dirty="0" err="1">
                <a:solidFill>
                  <a:schemeClr val="accent1"/>
                </a:solidFill>
              </a:rPr>
              <a:t>gsaofficeassistant@gmail</a:t>
            </a:r>
            <a:r>
              <a:rPr lang="es-US" dirty="0" err="1"/>
              <a:t>.com</a:t>
            </a:r>
            <a:r>
              <a:rPr lang="es-US" dirty="0"/>
              <a:t> </a:t>
            </a:r>
            <a:r>
              <a:rPr lang="es-US" dirty="0" err="1"/>
              <a:t>by</a:t>
            </a:r>
            <a:r>
              <a:rPr lang="es-US" dirty="0"/>
              <a:t> </a:t>
            </a:r>
            <a:r>
              <a:rPr lang="es-US" dirty="0" err="1"/>
              <a:t>the</a:t>
            </a:r>
            <a:r>
              <a:rPr lang="es-US" dirty="0"/>
              <a:t> </a:t>
            </a:r>
            <a:r>
              <a:rPr lang="es-US" dirty="0" err="1"/>
              <a:t>end</a:t>
            </a:r>
            <a:r>
              <a:rPr lang="es-US" dirty="0"/>
              <a:t> </a:t>
            </a:r>
            <a:r>
              <a:rPr lang="es-US" dirty="0" err="1"/>
              <a:t>of</a:t>
            </a:r>
            <a:r>
              <a:rPr lang="es-US" dirty="0"/>
              <a:t> </a:t>
            </a:r>
            <a:r>
              <a:rPr lang="es-US" dirty="0" err="1"/>
              <a:t>the</a:t>
            </a:r>
            <a:r>
              <a:rPr lang="es-US" dirty="0"/>
              <a:t> </a:t>
            </a:r>
            <a:r>
              <a:rPr lang="es-US" dirty="0">
                <a:solidFill>
                  <a:srgbClr val="FF0000"/>
                </a:solidFill>
              </a:rPr>
              <a:t>7 </a:t>
            </a:r>
            <a:r>
              <a:rPr lang="es-US" dirty="0" err="1">
                <a:solidFill>
                  <a:srgbClr val="FF0000"/>
                </a:solidFill>
              </a:rPr>
              <a:t>business</a:t>
            </a:r>
            <a:r>
              <a:rPr lang="es-US" dirty="0">
                <a:solidFill>
                  <a:srgbClr val="FF0000"/>
                </a:solidFill>
              </a:rPr>
              <a:t> </a:t>
            </a:r>
            <a:r>
              <a:rPr lang="es-US" dirty="0" err="1">
                <a:solidFill>
                  <a:srgbClr val="FF0000"/>
                </a:solidFill>
              </a:rPr>
              <a:t>days</a:t>
            </a:r>
            <a:r>
              <a:rPr lang="es-US" dirty="0">
                <a:solidFill>
                  <a:srgbClr val="FF0000"/>
                </a:solidFill>
              </a:rPr>
              <a:t> </a:t>
            </a:r>
            <a:r>
              <a:rPr lang="es-US" dirty="0"/>
              <a:t>NO EXCEPTIONS.</a:t>
            </a:r>
          </a:p>
          <a:p>
            <a:pPr>
              <a:lnSpc>
                <a:spcPct val="150000"/>
              </a:lnSpc>
            </a:pPr>
            <a:r>
              <a:rPr lang="es-US" dirty="0"/>
              <a:t>1.- </a:t>
            </a:r>
            <a:r>
              <a:rPr lang="es-US" dirty="0" err="1"/>
              <a:t>Conference</a:t>
            </a:r>
            <a:r>
              <a:rPr lang="es-US" dirty="0"/>
              <a:t> </a:t>
            </a:r>
            <a:r>
              <a:rPr lang="es-US" dirty="0" err="1"/>
              <a:t>Travel</a:t>
            </a:r>
            <a:r>
              <a:rPr lang="es-US" dirty="0"/>
              <a:t> Grant Expense </a:t>
            </a:r>
            <a:r>
              <a:rPr lang="es-US" dirty="0" err="1"/>
              <a:t>Request</a:t>
            </a:r>
            <a:r>
              <a:rPr lang="es-US" dirty="0"/>
              <a:t> </a:t>
            </a:r>
            <a:r>
              <a:rPr lang="es-US" dirty="0" err="1"/>
              <a:t>Form</a:t>
            </a:r>
            <a:r>
              <a:rPr lang="es-US" dirty="0"/>
              <a:t>.</a:t>
            </a:r>
          </a:p>
          <a:p>
            <a:pPr>
              <a:lnSpc>
                <a:spcPct val="150000"/>
              </a:lnSpc>
            </a:pPr>
            <a:r>
              <a:rPr lang="es-US" dirty="0"/>
              <a:t>2.- </a:t>
            </a:r>
            <a:r>
              <a:rPr lang="es-US" dirty="0" err="1"/>
              <a:t>All</a:t>
            </a:r>
            <a:r>
              <a:rPr lang="es-US" dirty="0"/>
              <a:t> original </a:t>
            </a:r>
            <a:r>
              <a:rPr lang="es-US" dirty="0" err="1"/>
              <a:t>receipts</a:t>
            </a:r>
            <a:r>
              <a:rPr lang="es-US" dirty="0"/>
              <a:t> and </a:t>
            </a:r>
            <a:r>
              <a:rPr lang="es-US" dirty="0" err="1"/>
              <a:t>boarding</a:t>
            </a:r>
            <a:r>
              <a:rPr lang="es-US" dirty="0"/>
              <a:t> </a:t>
            </a:r>
            <a:r>
              <a:rPr lang="es-US" dirty="0" err="1"/>
              <a:t>passes</a:t>
            </a:r>
            <a:r>
              <a:rPr lang="es-US" dirty="0"/>
              <a:t>.</a:t>
            </a:r>
          </a:p>
          <a:p>
            <a:pPr>
              <a:lnSpc>
                <a:spcPct val="150000"/>
              </a:lnSpc>
            </a:pPr>
            <a:r>
              <a:rPr lang="es-US" dirty="0"/>
              <a:t>3.- </a:t>
            </a:r>
            <a:r>
              <a:rPr lang="es-US" dirty="0" err="1"/>
              <a:t>Proof</a:t>
            </a:r>
            <a:r>
              <a:rPr lang="es-US" dirty="0"/>
              <a:t> </a:t>
            </a:r>
            <a:r>
              <a:rPr lang="es-US" dirty="0" err="1"/>
              <a:t>of</a:t>
            </a:r>
            <a:r>
              <a:rPr lang="es-US" dirty="0"/>
              <a:t> </a:t>
            </a:r>
            <a:r>
              <a:rPr lang="es-US" dirty="0" err="1"/>
              <a:t>attendance</a:t>
            </a:r>
            <a:r>
              <a:rPr lang="es-US" dirty="0"/>
              <a:t> (</a:t>
            </a:r>
            <a:r>
              <a:rPr lang="es-US" dirty="0" err="1"/>
              <a:t>for</a:t>
            </a:r>
            <a:r>
              <a:rPr lang="es-US" dirty="0"/>
              <a:t> </a:t>
            </a:r>
            <a:r>
              <a:rPr lang="es-US" dirty="0" err="1"/>
              <a:t>attendees</a:t>
            </a:r>
            <a:r>
              <a:rPr lang="es-US" dirty="0"/>
              <a:t>)</a:t>
            </a:r>
          </a:p>
          <a:p>
            <a:pPr>
              <a:lnSpc>
                <a:spcPct val="150000"/>
              </a:lnSpc>
            </a:pPr>
            <a:r>
              <a:rPr lang="es-US" dirty="0"/>
              <a:t>4.- </a:t>
            </a:r>
            <a:r>
              <a:rPr lang="es-US" dirty="0" err="1"/>
              <a:t>Proof</a:t>
            </a:r>
            <a:r>
              <a:rPr lang="es-US" dirty="0"/>
              <a:t> </a:t>
            </a:r>
            <a:r>
              <a:rPr lang="es-US" dirty="0" err="1"/>
              <a:t>of</a:t>
            </a:r>
            <a:r>
              <a:rPr lang="es-US" dirty="0"/>
              <a:t> </a:t>
            </a:r>
            <a:r>
              <a:rPr lang="es-US" dirty="0" err="1"/>
              <a:t>Presentation</a:t>
            </a:r>
            <a:r>
              <a:rPr lang="es-US" dirty="0"/>
              <a:t> (</a:t>
            </a:r>
            <a:r>
              <a:rPr lang="es-US" dirty="0" err="1"/>
              <a:t>for</a:t>
            </a:r>
            <a:r>
              <a:rPr lang="es-US" dirty="0"/>
              <a:t> </a:t>
            </a:r>
            <a:r>
              <a:rPr lang="es-US" dirty="0" err="1"/>
              <a:t>presenters</a:t>
            </a:r>
            <a:r>
              <a:rPr lang="es-US" dirty="0"/>
              <a:t>)</a:t>
            </a:r>
          </a:p>
          <a:p>
            <a:pPr>
              <a:lnSpc>
                <a:spcPct val="150000"/>
              </a:lnSpc>
            </a:pPr>
            <a:r>
              <a:rPr lang="es-US" dirty="0"/>
              <a:t>5.- </a:t>
            </a:r>
            <a:r>
              <a:rPr lang="es-US" dirty="0" err="1"/>
              <a:t>Credit</a:t>
            </a:r>
            <a:r>
              <a:rPr lang="es-US" dirty="0"/>
              <a:t> </a:t>
            </a:r>
            <a:r>
              <a:rPr lang="es-US" dirty="0" err="1"/>
              <a:t>Card</a:t>
            </a:r>
            <a:r>
              <a:rPr lang="es-US" dirty="0"/>
              <a:t>/Bank </a:t>
            </a:r>
            <a:r>
              <a:rPr lang="es-US" dirty="0" err="1"/>
              <a:t>Account</a:t>
            </a:r>
            <a:r>
              <a:rPr lang="es-US" dirty="0"/>
              <a:t> </a:t>
            </a:r>
            <a:r>
              <a:rPr lang="es-US" dirty="0" err="1"/>
              <a:t>Statement</a:t>
            </a:r>
            <a:r>
              <a:rPr lang="es-US" dirty="0"/>
              <a:t> </a:t>
            </a:r>
            <a:r>
              <a:rPr lang="es-US" dirty="0" err="1"/>
              <a:t>or</a:t>
            </a:r>
            <a:r>
              <a:rPr lang="es-US" dirty="0"/>
              <a:t> </a:t>
            </a:r>
            <a:r>
              <a:rPr lang="es-US" dirty="0" err="1"/>
              <a:t>copy</a:t>
            </a:r>
            <a:r>
              <a:rPr lang="es-US" dirty="0"/>
              <a:t> </a:t>
            </a:r>
            <a:r>
              <a:rPr lang="es-US" dirty="0" err="1"/>
              <a:t>of</a:t>
            </a:r>
            <a:r>
              <a:rPr lang="es-US" dirty="0"/>
              <a:t> </a:t>
            </a:r>
            <a:r>
              <a:rPr lang="es-US" dirty="0" err="1"/>
              <a:t>your</a:t>
            </a:r>
            <a:r>
              <a:rPr lang="es-US" dirty="0"/>
              <a:t> </a:t>
            </a:r>
            <a:r>
              <a:rPr lang="es-US" dirty="0" err="1"/>
              <a:t>Account</a:t>
            </a:r>
            <a:r>
              <a:rPr lang="es-US" dirty="0"/>
              <a:t> </a:t>
            </a:r>
            <a:r>
              <a:rPr lang="es-US" dirty="0" err="1"/>
              <a:t>Activity</a:t>
            </a:r>
            <a:r>
              <a:rPr lang="es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75512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6278AC9-F570-5BEF-02C3-F99D34877F55}"/>
              </a:ext>
            </a:extLst>
          </p:cNvPr>
          <p:cNvSpPr txBox="1"/>
          <p:nvPr/>
        </p:nvSpPr>
        <p:spPr>
          <a:xfrm>
            <a:off x="1597306" y="2511707"/>
            <a:ext cx="59493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800" dirty="0"/>
              <a:t>Antonio Rivera-Montoya</a:t>
            </a:r>
          </a:p>
          <a:p>
            <a:pPr algn="ctr"/>
            <a:r>
              <a:rPr lang="es-US" sz="2800" dirty="0" err="1"/>
              <a:t>Conference</a:t>
            </a:r>
            <a:r>
              <a:rPr lang="es-US" sz="2800" dirty="0"/>
              <a:t> </a:t>
            </a:r>
            <a:r>
              <a:rPr lang="es-US" sz="2800" dirty="0" err="1"/>
              <a:t>Travel</a:t>
            </a:r>
            <a:r>
              <a:rPr lang="es-US" sz="2800" dirty="0"/>
              <a:t> Grant </a:t>
            </a:r>
            <a:r>
              <a:rPr lang="es-US" sz="2800" dirty="0" err="1"/>
              <a:t>Coordinator</a:t>
            </a:r>
            <a:endParaRPr lang="es-US" sz="2800" dirty="0"/>
          </a:p>
          <a:p>
            <a:pPr algn="ctr"/>
            <a:r>
              <a:rPr lang="es-US" sz="2800" b="0" i="0" dirty="0">
                <a:solidFill>
                  <a:srgbClr val="0A0E7F"/>
                </a:solidFill>
                <a:effectLst/>
                <a:latin typeface="Cutive"/>
              </a:rPr>
              <a:t> </a:t>
            </a:r>
            <a:r>
              <a:rPr lang="es-US" sz="2800" b="1" i="0" u="none" strike="noStrike" dirty="0">
                <a:solidFill>
                  <a:srgbClr val="FF9900"/>
                </a:solidFill>
                <a:effectLst/>
                <a:latin typeface="Cutive"/>
                <a:hlinkClick r:id="rId3"/>
              </a:rPr>
              <a:t>gsagrant@ucr.edu</a:t>
            </a:r>
            <a:r>
              <a:rPr lang="es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7244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BEBE94C8-E1EA-B223-19A8-7EC0C793C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08" y="1495531"/>
            <a:ext cx="8883183" cy="29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B6DC06D2-3EA5-0C89-91E8-7EC1D67DBDF4}"/>
              </a:ext>
            </a:extLst>
          </p:cNvPr>
          <p:cNvSpPr/>
          <p:nvPr/>
        </p:nvSpPr>
        <p:spPr>
          <a:xfrm>
            <a:off x="3103852" y="417137"/>
            <a:ext cx="25744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Regional Caps</a:t>
            </a:r>
          </a:p>
        </p:txBody>
      </p:sp>
    </p:spTree>
    <p:extLst>
      <p:ext uri="{BB962C8B-B14F-4D97-AF65-F5344CB8AC3E}">
        <p14:creationId xmlns:p14="http://schemas.microsoft.com/office/powerpoint/2010/main" val="3029653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DB88DC9-1AF5-2237-59BE-557D690F93F6}"/>
              </a:ext>
            </a:extLst>
          </p:cNvPr>
          <p:cNvSpPr/>
          <p:nvPr/>
        </p:nvSpPr>
        <p:spPr>
          <a:xfrm>
            <a:off x="2697033" y="494786"/>
            <a:ext cx="3048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Deadlines</a:t>
            </a:r>
            <a:endParaRPr lang="es-MX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C0398C2-933D-D37B-DAB6-FE4A5DE38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735" y="1170878"/>
            <a:ext cx="6771694" cy="545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44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EBC5B47-7D13-783B-760C-2887723DCCD1}"/>
              </a:ext>
            </a:extLst>
          </p:cNvPr>
          <p:cNvSpPr txBox="1"/>
          <p:nvPr/>
        </p:nvSpPr>
        <p:spPr>
          <a:xfrm>
            <a:off x="0" y="855571"/>
            <a:ext cx="880394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US" sz="9600" b="1" i="0" dirty="0">
                <a:solidFill>
                  <a:srgbClr val="0A0E7F"/>
                </a:solidFill>
                <a:effectLst/>
                <a:latin typeface="Fira Sans" panose="020F0502020204030204" pitchFamily="34" charset="0"/>
              </a:rPr>
              <a:t>Step </a:t>
            </a:r>
            <a:r>
              <a:rPr lang="es-US" sz="9600" b="1" i="0" dirty="0" err="1">
                <a:solidFill>
                  <a:srgbClr val="0A0E7F"/>
                </a:solidFill>
                <a:effectLst/>
                <a:latin typeface="Fira Sans" panose="020F0502020204030204" pitchFamily="34" charset="0"/>
              </a:rPr>
              <a:t>one</a:t>
            </a:r>
            <a:r>
              <a:rPr lang="es-US" sz="9600" b="1" i="0" dirty="0">
                <a:solidFill>
                  <a:srgbClr val="0A0E7F"/>
                </a:solidFill>
                <a:effectLst/>
                <a:latin typeface="Fira Sans" panose="020F0502020204030204" pitchFamily="34" charset="0"/>
              </a:rPr>
              <a:t> </a:t>
            </a:r>
          </a:p>
          <a:p>
            <a:pPr algn="ctr"/>
            <a:r>
              <a:rPr lang="es-US" sz="9600" b="1" i="0" dirty="0">
                <a:solidFill>
                  <a:srgbClr val="0A0E7F"/>
                </a:solidFill>
                <a:effectLst/>
                <a:latin typeface="Fira Sans" panose="020F0502020204030204" pitchFamily="34" charset="0"/>
              </a:rPr>
              <a:t>(</a:t>
            </a:r>
            <a:r>
              <a:rPr lang="es-US" sz="9600" b="1" i="0" dirty="0" err="1">
                <a:solidFill>
                  <a:srgbClr val="0A0E7F"/>
                </a:solidFill>
                <a:effectLst/>
                <a:latin typeface="Fira Sans" panose="020F0502020204030204" pitchFamily="34" charset="0"/>
              </a:rPr>
              <a:t>before</a:t>
            </a:r>
            <a:r>
              <a:rPr lang="es-US" sz="9600" b="1" i="0" dirty="0">
                <a:solidFill>
                  <a:srgbClr val="0A0E7F"/>
                </a:solidFill>
                <a:effectLst/>
                <a:latin typeface="Fira Sans" panose="020F0502020204030204" pitchFamily="34" charset="0"/>
              </a:rPr>
              <a:t> </a:t>
            </a:r>
            <a:r>
              <a:rPr lang="es-US" sz="9600" b="1" i="0" dirty="0" err="1">
                <a:solidFill>
                  <a:srgbClr val="0A0E7F"/>
                </a:solidFill>
                <a:effectLst/>
                <a:latin typeface="Fira Sans" panose="020F0502020204030204" pitchFamily="34" charset="0"/>
              </a:rPr>
              <a:t>conference</a:t>
            </a:r>
            <a:r>
              <a:rPr lang="es-US" sz="9600" b="1" i="0" dirty="0">
                <a:solidFill>
                  <a:srgbClr val="0A0E7F"/>
                </a:solidFill>
                <a:effectLst/>
                <a:latin typeface="Fira Sans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0971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;p1">
            <a:extLst>
              <a:ext uri="{FF2B5EF4-FFF2-40B4-BE49-F238E27FC236}">
                <a16:creationId xmlns:a16="http://schemas.microsoft.com/office/drawing/2014/main" id="{03DB254F-F8BF-779E-7AEA-729BA0D63BCB}"/>
              </a:ext>
            </a:extLst>
          </p:cNvPr>
          <p:cNvSpPr txBox="1">
            <a:spLocks/>
          </p:cNvSpPr>
          <p:nvPr/>
        </p:nvSpPr>
        <p:spPr>
          <a:xfrm>
            <a:off x="891522" y="691430"/>
            <a:ext cx="7382933" cy="78634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 dirty="0">
                <a:solidFill>
                  <a:schemeClr val="hlink"/>
                </a:solidFill>
                <a:hlinkClick r:id="rId2"/>
              </a:rPr>
              <a:t>https://gsa.ucr.edu/ctg/</a:t>
            </a:r>
            <a:endParaRPr lang="en-US" dirty="0"/>
          </a:p>
        </p:txBody>
      </p:sp>
      <p:pic>
        <p:nvPicPr>
          <p:cNvPr id="3" name="Google Shape;85;p1" descr="Graphical user interface&#10;&#10;Description automatically generated">
            <a:extLst>
              <a:ext uri="{FF2B5EF4-FFF2-40B4-BE49-F238E27FC236}">
                <a16:creationId xmlns:a16="http://schemas.microsoft.com/office/drawing/2014/main" id="{470188C8-6734-8B05-3A00-CC84D80D7A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417" y="2129742"/>
            <a:ext cx="8521144" cy="3865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Medico Medlife GIF by Grupo CTO Medicina">
            <a:extLst>
              <a:ext uri="{FF2B5EF4-FFF2-40B4-BE49-F238E27FC236}">
                <a16:creationId xmlns:a16="http://schemas.microsoft.com/office/drawing/2014/main" id="{9449EA20-C82A-95A6-EA3B-40ADB6420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944830" y="4889445"/>
            <a:ext cx="715241" cy="71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63D2C6DF-AB4D-45D4-37F2-B9F70EDF9CB2}"/>
              </a:ext>
            </a:extLst>
          </p:cNvPr>
          <p:cNvCxnSpPr/>
          <p:nvPr/>
        </p:nvCxnSpPr>
        <p:spPr>
          <a:xfrm>
            <a:off x="5636871" y="4363656"/>
            <a:ext cx="902825" cy="629961"/>
          </a:xfrm>
          <a:prstGeom prst="straightConnector1">
            <a:avLst/>
          </a:prstGeom>
          <a:ln w="730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544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2;p2">
            <a:extLst>
              <a:ext uri="{FF2B5EF4-FFF2-40B4-BE49-F238E27FC236}">
                <a16:creationId xmlns:a16="http://schemas.microsoft.com/office/drawing/2014/main" id="{7FF03B56-BAEF-D15D-8241-3F3BBC7DF38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2072" y="119713"/>
            <a:ext cx="5544273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Google Shape;103;p4" descr="A picture containing graphical user interface, application&#10;&#10;Description automatically generated">
            <a:extLst>
              <a:ext uri="{FF2B5EF4-FFF2-40B4-BE49-F238E27FC236}">
                <a16:creationId xmlns:a16="http://schemas.microsoft.com/office/drawing/2014/main" id="{7D80A5F3-800F-F59F-66F3-859032627C0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4196" y="3757027"/>
            <a:ext cx="6157732" cy="29812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FD1A11F-729F-B3B8-6BBD-EB8C595F79AB}"/>
              </a:ext>
            </a:extLst>
          </p:cNvPr>
          <p:cNvSpPr/>
          <p:nvPr/>
        </p:nvSpPr>
        <p:spPr>
          <a:xfrm>
            <a:off x="6649388" y="3225547"/>
            <a:ext cx="20826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First time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4C804FC-B728-B1A4-0323-0E7BA594BD06}"/>
              </a:ext>
            </a:extLst>
          </p:cNvPr>
          <p:cNvSpPr/>
          <p:nvPr/>
        </p:nvSpPr>
        <p:spPr>
          <a:xfrm>
            <a:off x="5643373" y="1187882"/>
            <a:ext cx="1755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Old user</a:t>
            </a:r>
          </a:p>
        </p:txBody>
      </p:sp>
    </p:spTree>
    <p:extLst>
      <p:ext uri="{BB962C8B-B14F-4D97-AF65-F5344CB8AC3E}">
        <p14:creationId xmlns:p14="http://schemas.microsoft.com/office/powerpoint/2010/main" val="4160403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B5E7CC7-CA5E-9AFE-AB2A-42ED8C1F4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3315"/>
            <a:ext cx="8920420" cy="5731369"/>
          </a:xfrm>
          <a:prstGeom prst="rect">
            <a:avLst/>
          </a:prstGeom>
        </p:spPr>
      </p:pic>
      <p:sp>
        <p:nvSpPr>
          <p:cNvPr id="3" name="Anillo 2">
            <a:extLst>
              <a:ext uri="{FF2B5EF4-FFF2-40B4-BE49-F238E27FC236}">
                <a16:creationId xmlns:a16="http://schemas.microsoft.com/office/drawing/2014/main" id="{D35504B4-CB5B-F42C-A74F-BDA6E568BBDD}"/>
              </a:ext>
            </a:extLst>
          </p:cNvPr>
          <p:cNvSpPr/>
          <p:nvPr/>
        </p:nvSpPr>
        <p:spPr>
          <a:xfrm>
            <a:off x="223580" y="4247604"/>
            <a:ext cx="2227032" cy="2280517"/>
          </a:xfrm>
          <a:prstGeom prst="donut">
            <a:avLst>
              <a:gd name="adj" fmla="val 445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32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6A59C76-399C-1297-5F71-CE13F4652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231" y="114300"/>
            <a:ext cx="5531537" cy="6629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ángulo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AA25EF-C010-9DE0-DA45-1BEA607B5E15}"/>
              </a:ext>
            </a:extLst>
          </p:cNvPr>
          <p:cNvSpPr/>
          <p:nvPr/>
        </p:nvSpPr>
        <p:spPr>
          <a:xfrm>
            <a:off x="1236844" y="3544851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  <a:endParaRPr lang="es-MX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942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2B51331-C0F7-CEFD-C47B-493714CD4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65" y="240632"/>
            <a:ext cx="4756131" cy="38220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9152296-80F7-B1AB-177A-38735A905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415" y="2946569"/>
            <a:ext cx="5025720" cy="38949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ángulo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4F09C51-5F67-1050-B248-D7A1C055BB2D}"/>
              </a:ext>
            </a:extLst>
          </p:cNvPr>
          <p:cNvSpPr/>
          <p:nvPr/>
        </p:nvSpPr>
        <p:spPr>
          <a:xfrm>
            <a:off x="101865" y="593467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</a:p>
        </p:txBody>
      </p:sp>
      <p:sp>
        <p:nvSpPr>
          <p:cNvPr id="5" name="Anillo 4">
            <a:extLst>
              <a:ext uri="{FF2B5EF4-FFF2-40B4-BE49-F238E27FC236}">
                <a16:creationId xmlns:a16="http://schemas.microsoft.com/office/drawing/2014/main" id="{670044D2-B469-2281-0A80-7923E0F57AC2}"/>
              </a:ext>
            </a:extLst>
          </p:cNvPr>
          <p:cNvSpPr/>
          <p:nvPr/>
        </p:nvSpPr>
        <p:spPr>
          <a:xfrm>
            <a:off x="10768264" y="6396335"/>
            <a:ext cx="962526" cy="445168"/>
          </a:xfrm>
          <a:prstGeom prst="donut">
            <a:avLst>
              <a:gd name="adj" fmla="val 64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343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1526</TotalTime>
  <Words>252</Words>
  <Application>Microsoft Macintosh PowerPoint</Application>
  <PresentationFormat>Presentación en pantalla (4:3)</PresentationFormat>
  <Paragraphs>50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Cutive</vt:lpstr>
      <vt:lpstr>Fira Sans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Microsoft Office User</cp:lastModifiedBy>
  <cp:revision>94</cp:revision>
  <dcterms:created xsi:type="dcterms:W3CDTF">2020-04-15T22:27:19Z</dcterms:created>
  <dcterms:modified xsi:type="dcterms:W3CDTF">2023-09-28T05:20:21Z</dcterms:modified>
</cp:coreProperties>
</file>